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4630400" cy="8229600"/>
  <p:notesSz cx="8229600" cy="14630400"/>
  <p:embeddedFontLst>
    <p:embeddedFont>
      <p:font typeface="Kanit Light"/>
      <p:regular r:id="rId31"/>
    </p:embeddedFont>
    <p:embeddedFont>
      <p:font typeface="Kanit Light"/>
      <p:regular r:id="rId32"/>
    </p:embeddedFont>
    <p:embeddedFont>
      <p:font typeface="Kanit Light"/>
      <p:regular r:id="rId33"/>
    </p:embeddedFont>
    <p:embeddedFont>
      <p:font typeface="Kanit Light"/>
      <p:regular r:id="rId34"/>
    </p:embeddedFont>
    <p:embeddedFont>
      <p:font typeface="Martel Sans"/>
      <p:regular r:id="rId35"/>
    </p:embeddedFont>
    <p:embeddedFont>
      <p:font typeface="Martel Sans"/>
      <p:regular r:id="rId3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31" Type="http://schemas.openxmlformats.org/officeDocument/2006/relationships/font" Target="fonts/font1.fntdata"/><Relationship Id="rId32" Type="http://schemas.openxmlformats.org/officeDocument/2006/relationships/font" Target="fonts/font2.fntdata"/><Relationship Id="rId33" Type="http://schemas.openxmlformats.org/officeDocument/2006/relationships/font" Target="fonts/font3.fntdata"/><Relationship Id="rId34" Type="http://schemas.openxmlformats.org/officeDocument/2006/relationships/font" Target="fonts/font4.fntdata"/><Relationship Id="rId35" Type="http://schemas.openxmlformats.org/officeDocument/2006/relationships/font" Target="fonts/font5.fntdata"/><Relationship Id="rId36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3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3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9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0-1.png"/><Relationship Id="rId3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1-1.png"/><Relationship Id="rId3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2-1.png"/><Relationship Id="rId3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3-1.png"/><Relationship Id="rId3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4-1.png"/><Relationship Id="rId3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5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3706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P50de9lrKs" TargetMode="External"/><Relationship Id="rId3" Type="http://schemas.openxmlformats.org/officeDocument/2006/relationships/hyperlink" Target="https://github.com/kirtivr/pydelhi-talk/blob/main/throughput_parallel_vs_sequential.py" TargetMode="External"/><Relationship Id="rId1" Type="http://schemas.openxmlformats.org/officeDocument/2006/relationships/image" Target="../media/image-13-1.png"/><Relationship Id="rId4" Type="http://schemas.openxmlformats.org/officeDocument/2006/relationships/slideLayout" Target="../slideLayouts/slideLayout14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UdPTpQsmYjc" TargetMode="External"/><Relationship Id="rId3" Type="http://schemas.openxmlformats.org/officeDocument/2006/relationships/hyperlink" Target="https://github.com/kirtivr/pydelhi-talk/blob/main/ttft_prefix_caching_1.py" TargetMode="External"/><Relationship Id="rId1" Type="http://schemas.openxmlformats.org/officeDocument/2006/relationships/image" Target="../media/image-14-1.png"/><Relationship Id="rId4" Type="http://schemas.openxmlformats.org/officeDocument/2006/relationships/slideLayout" Target="../slideLayouts/slideLayout15.xml"/><Relationship Id="rId5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nvidia.com/nim/benchmarking/llm/latest/performance.html" TargetMode="External"/><Relationship Id="rId1" Type="http://schemas.openxmlformats.org/officeDocument/2006/relationships/image" Target="../media/image-15-1.png"/><Relationship Id="rId3" Type="http://schemas.openxmlformats.org/officeDocument/2006/relationships/slideLayout" Target="../slideLayouts/slideLayout16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hyperlink" Target="https://docs.nvidia.com/nim/benchmarking/llm/latest/performance.html" TargetMode="External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hyperlink" Target="https://docs.nvidia.com/nim/benchmarking/llm/latest/performance.html" TargetMode="External"/><Relationship Id="rId2" Type="http://schemas.openxmlformats.org/officeDocument/2006/relationships/image" Target="../media/image-18-1.png"/><Relationship Id="rId3" Type="http://schemas.openxmlformats.org/officeDocument/2006/relationships/slideLayout" Target="../slideLayouts/slideLayout19.xml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20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moduloware.ai" TargetMode="External"/><Relationship Id="rId1" Type="http://schemas.openxmlformats.org/officeDocument/2006/relationships/image" Target="../media/image-2-1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image" Target="../media/image-20-3.png"/><Relationship Id="rId4" Type="http://schemas.openxmlformats.org/officeDocument/2006/relationships/slideLayout" Target="../slideLayouts/slideLayout21.xml"/><Relationship Id="rId5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slideLayout" Target="../slideLayouts/slideLayout22.xml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QOjQ-AkCB4" TargetMode="External"/><Relationship Id="rId1" Type="http://schemas.openxmlformats.org/officeDocument/2006/relationships/image" Target="../media/image-22-1.png"/><Relationship Id="rId3" Type="http://schemas.openxmlformats.org/officeDocument/2006/relationships/slideLayout" Target="../slideLayouts/slideLayout23.xml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image" Target="../media/image-9-8.png"/><Relationship Id="rId9" Type="http://schemas.openxmlformats.org/officeDocument/2006/relationships/image" Target="../media/image-9-9.svg"/><Relationship Id="rId10" Type="http://schemas.openxmlformats.org/officeDocument/2006/relationships/slideLayout" Target="../slideLayouts/slideLayout10.xml"/><Relationship Id="rId11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9960" y="3124200"/>
            <a:ext cx="1554480" cy="1981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70009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Writing High Performance AI Agents in Python: Insights from building Modulo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3754" y="583168"/>
            <a:ext cx="5577959" cy="658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Classical Patterns Apply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6223754" y="1557576"/>
            <a:ext cx="7669292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When you spot multiple input documents, staged processing, and chunking possibilities, proven distributed system patterns become relevant:</a:t>
            </a:r>
            <a:endParaRPr lang="en-US" sz="16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754" y="2468880"/>
            <a:ext cx="1053346" cy="126408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87722" y="2679502"/>
            <a:ext cx="2633543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Scatter Gather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7487722" y="3135035"/>
            <a:ext cx="6405324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Hadoop-style parallel processing</a:t>
            </a:r>
            <a:endParaRPr lang="en-US" sz="16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754" y="3732967"/>
            <a:ext cx="1053346" cy="126408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87722" y="3943588"/>
            <a:ext cx="2633543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Pipelining</a:t>
            </a:r>
            <a:endParaRPr lang="en-US" sz="2050" dirty="0"/>
          </a:p>
        </p:txBody>
      </p:sp>
      <p:sp>
        <p:nvSpPr>
          <p:cNvPr id="10" name="Text 5"/>
          <p:cNvSpPr/>
          <p:nvPr/>
        </p:nvSpPr>
        <p:spPr>
          <a:xfrm>
            <a:off x="7487722" y="4399121"/>
            <a:ext cx="6405324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Microservices working independently</a:t>
            </a:r>
            <a:endParaRPr lang="en-US" sz="16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754" y="4997053"/>
            <a:ext cx="1053346" cy="126408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7722" y="5207675"/>
            <a:ext cx="2633543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High Parallelism</a:t>
            </a:r>
            <a:endParaRPr lang="en-US" sz="2050" dirty="0"/>
          </a:p>
        </p:txBody>
      </p:sp>
      <p:sp>
        <p:nvSpPr>
          <p:cNvPr id="13" name="Text 7"/>
          <p:cNvSpPr/>
          <p:nvPr/>
        </p:nvSpPr>
        <p:spPr>
          <a:xfrm>
            <a:off x="7487722" y="5663208"/>
            <a:ext cx="6405324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Maximize concurrent operations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6539746" y="6735008"/>
            <a:ext cx="7353300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But before you dive into implementation, always start with the  math behind working with LLMs.</a:t>
            </a:r>
            <a:endParaRPr lang="en-US" sz="1650" dirty="0"/>
          </a:p>
        </p:txBody>
      </p:sp>
      <p:sp>
        <p:nvSpPr>
          <p:cNvPr id="15" name="Shape 9"/>
          <p:cNvSpPr/>
          <p:nvPr/>
        </p:nvSpPr>
        <p:spPr>
          <a:xfrm>
            <a:off x="6223754" y="6498074"/>
            <a:ext cx="22860" cy="1148239"/>
          </a:xfrm>
          <a:prstGeom prst="rect">
            <a:avLst/>
          </a:prstGeom>
          <a:solidFill>
            <a:srgbClr val="437066"/>
          </a:solidFill>
          <a:ln/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1865" y="496967"/>
            <a:ext cx="9630966" cy="564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Reasoning about user performance expectations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31865" y="1422202"/>
            <a:ext cx="13366671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631865" y="1914287"/>
            <a:ext cx="13366671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Start with setting realistic expectations before building any feature. For a given function, how soon will an impatient user expect a response?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501848" y="2406372"/>
            <a:ext cx="6723102" cy="1094542"/>
          </a:xfrm>
          <a:prstGeom prst="roundRect">
            <a:avLst>
              <a:gd name="adj" fmla="val 11878"/>
            </a:avLst>
          </a:prstGeom>
          <a:solidFill>
            <a:srgbClr val="AFCBF8"/>
          </a:solidFill>
          <a:ln/>
        </p:spPr>
      </p:sp>
      <p:sp>
        <p:nvSpPr>
          <p:cNvPr id="6" name="Text 4"/>
          <p:cNvSpPr/>
          <p:nvPr/>
        </p:nvSpPr>
        <p:spPr>
          <a:xfrm>
            <a:off x="682347" y="2586871"/>
            <a:ext cx="2256949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Chat Mode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82347" y="3049548"/>
            <a:ext cx="6362105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Quick responses for simple queries (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Time to First Token is key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)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7413069" y="2406372"/>
            <a:ext cx="6723102" cy="1094542"/>
          </a:xfrm>
          <a:prstGeom prst="roundRect">
            <a:avLst>
              <a:gd name="adj" fmla="val 11878"/>
            </a:avLst>
          </a:prstGeom>
          <a:solidFill>
            <a:srgbClr val="AFCBF8"/>
          </a:solidFill>
          <a:ln/>
        </p:spPr>
      </p:sp>
      <p:sp>
        <p:nvSpPr>
          <p:cNvPr id="9" name="Text 7"/>
          <p:cNvSpPr/>
          <p:nvPr/>
        </p:nvSpPr>
        <p:spPr>
          <a:xfrm>
            <a:off x="7593568" y="2586871"/>
            <a:ext cx="2256949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Deep Research Mode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3568" y="3049548"/>
            <a:ext cx="6362105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Extended processing for complex tasks (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Token Throughput is key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)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631865" y="3771662"/>
            <a:ext cx="2708434" cy="1015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An Example:</a:t>
            </a:r>
            <a:endParaRPr lang="en-US" sz="2100" dirty="0"/>
          </a:p>
        </p:txBody>
      </p:sp>
      <p:sp>
        <p:nvSpPr>
          <p:cNvPr id="12" name="Shape 10"/>
          <p:cNvSpPr/>
          <p:nvPr/>
        </p:nvSpPr>
        <p:spPr>
          <a:xfrm>
            <a:off x="631865" y="5261015"/>
            <a:ext cx="13366671" cy="22860"/>
          </a:xfrm>
          <a:prstGeom prst="roundRect">
            <a:avLst>
              <a:gd name="adj" fmla="val 331742"/>
            </a:avLst>
          </a:prstGeom>
          <a:solidFill>
            <a:srgbClr val="C5D2CF"/>
          </a:solidFill>
          <a:ln/>
        </p:spPr>
      </p:sp>
      <p:sp>
        <p:nvSpPr>
          <p:cNvPr id="13" name="Shape 11"/>
          <p:cNvSpPr/>
          <p:nvPr/>
        </p:nvSpPr>
        <p:spPr>
          <a:xfrm>
            <a:off x="2772966" y="5261015"/>
            <a:ext cx="22860" cy="541615"/>
          </a:xfrm>
          <a:prstGeom prst="roundRect">
            <a:avLst>
              <a:gd name="adj" fmla="val 331742"/>
            </a:avLst>
          </a:prstGeom>
          <a:solidFill>
            <a:srgbClr val="C5D2CF"/>
          </a:solidFill>
          <a:ln/>
        </p:spPr>
      </p:sp>
      <p:sp>
        <p:nvSpPr>
          <p:cNvPr id="14" name="Shape 12"/>
          <p:cNvSpPr/>
          <p:nvPr/>
        </p:nvSpPr>
        <p:spPr>
          <a:xfrm>
            <a:off x="2581275" y="5057894"/>
            <a:ext cx="406241" cy="406241"/>
          </a:xfrm>
          <a:prstGeom prst="roundRect">
            <a:avLst>
              <a:gd name="adj" fmla="val 1866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2649022" y="5091767"/>
            <a:ext cx="270748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1655921" y="5983248"/>
            <a:ext cx="2256949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Initial Research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812363" y="6373654"/>
            <a:ext cx="3944064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30 seconds upfront to gather sources and create a plan</a:t>
            </a:r>
            <a:endParaRPr lang="en-US" sz="1400" dirty="0"/>
          </a:p>
        </p:txBody>
      </p:sp>
      <p:sp>
        <p:nvSpPr>
          <p:cNvPr id="18" name="Shape 16"/>
          <p:cNvSpPr/>
          <p:nvPr/>
        </p:nvSpPr>
        <p:spPr>
          <a:xfrm>
            <a:off x="7303651" y="5261015"/>
            <a:ext cx="22860" cy="541615"/>
          </a:xfrm>
          <a:prstGeom prst="roundRect">
            <a:avLst>
              <a:gd name="adj" fmla="val 331742"/>
            </a:avLst>
          </a:prstGeom>
          <a:solidFill>
            <a:srgbClr val="C5D2CF"/>
          </a:solidFill>
          <a:ln/>
        </p:spPr>
      </p:sp>
      <p:sp>
        <p:nvSpPr>
          <p:cNvPr id="19" name="Shape 17"/>
          <p:cNvSpPr/>
          <p:nvPr/>
        </p:nvSpPr>
        <p:spPr>
          <a:xfrm>
            <a:off x="7111960" y="5057894"/>
            <a:ext cx="406241" cy="406241"/>
          </a:xfrm>
          <a:prstGeom prst="roundRect">
            <a:avLst>
              <a:gd name="adj" fmla="val 1866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179707" y="5091767"/>
            <a:ext cx="270748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100" dirty="0"/>
          </a:p>
        </p:txBody>
      </p:sp>
      <p:sp>
        <p:nvSpPr>
          <p:cNvPr id="21" name="Text 19"/>
          <p:cNvSpPr/>
          <p:nvPr/>
        </p:nvSpPr>
        <p:spPr>
          <a:xfrm>
            <a:off x="6186607" y="5983248"/>
            <a:ext cx="2256949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Section Generation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5343049" y="6373654"/>
            <a:ext cx="3944183" cy="866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10 seconds per section to process tokens and generate output for each section independently</a:t>
            </a:r>
            <a:endParaRPr lang="en-US" sz="1400" dirty="0"/>
          </a:p>
        </p:txBody>
      </p:sp>
      <p:sp>
        <p:nvSpPr>
          <p:cNvPr id="23" name="Shape 21"/>
          <p:cNvSpPr/>
          <p:nvPr/>
        </p:nvSpPr>
        <p:spPr>
          <a:xfrm>
            <a:off x="11834455" y="5261015"/>
            <a:ext cx="22860" cy="541615"/>
          </a:xfrm>
          <a:prstGeom prst="roundRect">
            <a:avLst>
              <a:gd name="adj" fmla="val 331742"/>
            </a:avLst>
          </a:prstGeom>
          <a:solidFill>
            <a:srgbClr val="C5D2CF"/>
          </a:solidFill>
          <a:ln/>
        </p:spPr>
      </p:sp>
      <p:sp>
        <p:nvSpPr>
          <p:cNvPr id="24" name="Shape 22"/>
          <p:cNvSpPr/>
          <p:nvPr/>
        </p:nvSpPr>
        <p:spPr>
          <a:xfrm>
            <a:off x="11642765" y="5057894"/>
            <a:ext cx="406241" cy="406241"/>
          </a:xfrm>
          <a:prstGeom prst="roundRect">
            <a:avLst>
              <a:gd name="adj" fmla="val 1866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11710511" y="5091767"/>
            <a:ext cx="270748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100" dirty="0"/>
          </a:p>
        </p:txBody>
      </p:sp>
      <p:sp>
        <p:nvSpPr>
          <p:cNvPr id="26" name="Text 24"/>
          <p:cNvSpPr/>
          <p:nvPr/>
        </p:nvSpPr>
        <p:spPr>
          <a:xfrm>
            <a:off x="10717411" y="5983248"/>
            <a:ext cx="2256949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Final Assembly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9873853" y="6373654"/>
            <a:ext cx="3944183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Combine all independent sections and reword into a cohesive narrative.</a:t>
            </a:r>
            <a:endParaRPr lang="en-US" sz="1400" dirty="0"/>
          </a:p>
        </p:txBody>
      </p:sp>
      <p:sp>
        <p:nvSpPr>
          <p:cNvPr id="28" name="Text 26"/>
          <p:cNvSpPr/>
          <p:nvPr/>
        </p:nvSpPr>
        <p:spPr>
          <a:xfrm>
            <a:off x="631865" y="7443668"/>
            <a:ext cx="13366671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955" y="615196"/>
            <a:ext cx="7307699" cy="419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Real-World Example - Find relevant files for a bug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782955" y="1482090"/>
            <a:ext cx="13064490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While building Modulo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, the single biggest bottleneck was the LLM API. For 50 files, a naive approach sends one gigantic prompt and waits for tens of thousands of output tokens. 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82955" y="2449473"/>
            <a:ext cx="13064490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At 50 output tokens/sec, 30,000 tokens takes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600+ seconds (10 minutes)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2955" y="3058954"/>
            <a:ext cx="13064490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i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What we did: 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82955" y="3668435"/>
            <a:ext cx="13064490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Each file is decomposed into one or more chunks.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82955" y="4104561"/>
            <a:ext cx="13064490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LLM call for each chunk is done in a separate thread.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82955" y="5071943"/>
            <a:ext cx="13064490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Using 16 parallel LLM calls on a standard VM with 16 vCPUs gives us: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82955" y="5681424"/>
            <a:ext cx="13064490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16 × 50 = 800 output tokens/sec which means the time is reduced to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40 seconds (from 10 minutes)!!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82955" y="6290905"/>
            <a:ext cx="13064490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82955" y="6900386"/>
            <a:ext cx="13064490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This pattern works particularly well for "find a needle in a haystack" type of problems - such as root causing and generating fixes for bugs.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8494"/>
            <a:ext cx="114716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Demo - maximizing throughput with chunking</a:t>
            </a:r>
            <a:endParaRPr lang="en-US" sz="4450" dirty="0"/>
          </a:p>
        </p:txBody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92586"/>
            <a:ext cx="6244709" cy="228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1312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599521" y="25415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Execution time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298370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Parallel calls - 11.324 sec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9521" y="342590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Sequential calls - 90.624s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39928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455985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Token throughput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50020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Parallel calls - 6035 tokens/s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544425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Sequential calls - 751 tokens/s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9521" y="637413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Code for this demo is 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437066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3424" y="568404"/>
            <a:ext cx="8276511" cy="646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Demo - improving time to first token</a:t>
            </a:r>
            <a:endParaRPr lang="en-US" sz="4050" dirty="0"/>
          </a:p>
        </p:txBody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424" y="1757005"/>
            <a:ext cx="6339602" cy="208240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23424" y="4071937"/>
            <a:ext cx="6339602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574994" y="1710452"/>
            <a:ext cx="6339602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Key to improving TTFT: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994" y="2113359"/>
            <a:ext cx="6339602" cy="991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Request streamed responses - tokens are returned by the LLM as soon as they are generated, in multiple responses which need to be assembled together.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4994" y="3177540"/>
            <a:ext cx="6339602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Request prefix caching to be enabled.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4994" y="3911084"/>
            <a:ext cx="6339602" cy="991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TTFT = 2.4s with streaming v/s 13 seconds without streaming.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574994" y="4975265"/>
            <a:ext cx="6339602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Note that the throughput may get worse, due to the fact that we have to assemble multiple responses. 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574994" y="5708809"/>
            <a:ext cx="6339602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No streaming - throughput 486 tok/s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574994" y="6111716"/>
            <a:ext cx="6339602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streaming - throughput 244 tok/s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574994" y="6628328"/>
            <a:ext cx="6339602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574994" y="7144941"/>
            <a:ext cx="6339602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Code for this demo is </a:t>
            </a:r>
            <a:pPr algn="l" indent="0" marL="0">
              <a:lnSpc>
                <a:spcPts val="2600"/>
              </a:lnSpc>
              <a:buNone/>
            </a:pPr>
            <a:r>
              <a:rPr lang="en-US" sz="1600" u="sng" dirty="0">
                <a:solidFill>
                  <a:srgbClr val="437066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endParaRPr lang="en-US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1494" y="409694"/>
            <a:ext cx="5986105" cy="465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Wait but Why?- A Case Study [TTFT]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21494" y="1173361"/>
            <a:ext cx="13587413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endParaRPr lang="en-US" sz="11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494" y="1579364"/>
            <a:ext cx="13587413" cy="420528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21494" y="5952172"/>
            <a:ext cx="13587413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6" name="Text 3"/>
          <p:cNvSpPr/>
          <p:nvPr/>
        </p:nvSpPr>
        <p:spPr>
          <a:xfrm>
            <a:off x="521494" y="6414135"/>
            <a:ext cx="7106007" cy="279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Time to first token is directly proportional to the number of input tokens.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1494" y="6916936"/>
            <a:ext cx="13587413" cy="7154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First output token is generated immediately after the prefill phase. The algorithm to generate subsequent output tokens is separate and is referred to as "decode phase".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Based on </a:t>
            </a:r>
            <a:pPr algn="l" indent="0" marL="0">
              <a:lnSpc>
                <a:spcPts val="1850"/>
              </a:lnSpc>
              <a:buNone/>
            </a:pPr>
            <a:r>
              <a:rPr lang="en-US" sz="1150" u="sng" dirty="0">
                <a:solidFill>
                  <a:srgbClr val="437066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benchmarks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it was found that for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Llama-3.1-70b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each input token adds 0.05ms to the time to first token.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521494" y="7799903"/>
            <a:ext cx="13587413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For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20,000 input tokens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, one LLM call would mean - 0.05 × 100 × 200 = 1000 ms =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1s.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521494" y="8205907"/>
            <a:ext cx="13587413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endParaRPr lang="en-US" sz="11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7155"/>
            <a:ext cx="109318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Wait but Why? - GPT-4 Turbo  [Throughput]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09562"/>
            <a:ext cx="13042821" cy="4354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To measure the impact of number of output tokens, we have to see the metric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"inter-token latency" or "time per output token"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.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This metric only counts the latency between each token in the decode phase,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which means it does not depend on the number of input tokens.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For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Llama-3.1-70b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, with 2000 output tokens, ITL was 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437066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measured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by NVIDIA at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30ms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.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This means generating each output token takes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30ms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.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Generating 2000 output tokens would mean - 2000 × 30 ms =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60 seconds, or 1 minute.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68195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57263"/>
            <a:ext cx="72267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Output tokens &gt; Input tokens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1967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94179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08772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Total time taken = ~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30ms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 *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(Number of Output tokens) + 0.0.05ms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*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(Number of Input Tokens)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76775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i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Performance impact of the number of output tokens overshadows the number of input tokens.</a:t>
            </a: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992874"/>
            <a:ext cx="6244709" cy="340614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93790" y="690931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5176" y="357545"/>
            <a:ext cx="7438906" cy="406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Do performance wins from concurrency last forever?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455176" y="1023938"/>
            <a:ext cx="13720048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Unfortunately, no. As this graph based on </a:t>
            </a:r>
            <a:pPr algn="l" indent="0" marL="0">
              <a:lnSpc>
                <a:spcPts val="1600"/>
              </a:lnSpc>
              <a:buNone/>
            </a:pPr>
            <a:r>
              <a:rPr lang="en-US" sz="1000" u="sng" dirty="0">
                <a:solidFill>
                  <a:srgbClr val="437066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from NVIDIA shows, as concurrency increases, throughput gains plateau.</a:t>
            </a:r>
            <a:endParaRPr lang="en-US" sz="10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76" y="1378148"/>
            <a:ext cx="13720048" cy="914435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7443" y="390882"/>
            <a:ext cx="6573798" cy="444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Know your LLM model's output tokens/sec</a:t>
            </a:r>
            <a:endParaRPr lang="en-US" sz="2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443" y="1119307"/>
            <a:ext cx="13635514" cy="908804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098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whois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858810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Software Engineer and Team Lead with over 13 years of experience building performant and scalable distributed systems at Google, VMware, Arista Networks and SAP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2026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M.S. in CS from Dartmouth College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82072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BIT Mesra alumni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43877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Founder and CEO of 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437066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Modulo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0568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3669" y="616506"/>
            <a:ext cx="9973628" cy="699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Jump Through Stages with Microservices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3669" y="1652111"/>
            <a:ext cx="13063061" cy="358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Transitioning to microservices boosts performance via parallelism and asynchronous processing.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3669" y="2933938"/>
            <a:ext cx="4205049" cy="1143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07507" y="3829526"/>
            <a:ext cx="2799040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Python Asyncio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07507" y="4313634"/>
            <a:ext cx="3757374" cy="716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Async handling for LLM API calls, preventing blocks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556" y="2598063"/>
            <a:ext cx="4205168" cy="11430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436394" y="3493651"/>
            <a:ext cx="2799040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Parallel Execution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436394" y="3977759"/>
            <a:ext cx="3757493" cy="716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Concurrent file/network ops, reducing I/O wait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562" y="2262188"/>
            <a:ext cx="4205168" cy="11430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865400" y="3157776"/>
            <a:ext cx="3144679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Event Queue Architecture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865400" y="3641884"/>
            <a:ext cx="3757493" cy="716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RabbitMQ enables independent worker processing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783669" y="5729645"/>
            <a:ext cx="2799040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Benefits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83669" y="6303288"/>
            <a:ext cx="6258401" cy="358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6× faster bug fixes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83669" y="6739890"/>
            <a:ext cx="6258401" cy="358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Concurrent job processing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783669" y="7176492"/>
            <a:ext cx="6258401" cy="358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Decoupled producers and consumers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595949" y="5729645"/>
            <a:ext cx="2799040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Drawbacks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7595949" y="6303288"/>
            <a:ext cx="6258401" cy="358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Higher complexity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7595949" y="6739890"/>
            <a:ext cx="6258401" cy="358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Increased monitoring</a:t>
            </a:r>
            <a:endParaRPr lang="en-US" sz="1750" dirty="0"/>
          </a:p>
        </p:txBody>
      </p:sp>
      <p:sp>
        <p:nvSpPr>
          <p:cNvPr id="20" name="Text 15"/>
          <p:cNvSpPr/>
          <p:nvPr/>
        </p:nvSpPr>
        <p:spPr>
          <a:xfrm>
            <a:off x="7595949" y="7176492"/>
            <a:ext cx="6258401" cy="358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Django async ORM limitations</a:t>
            </a:r>
            <a:endParaRPr lang="en-US" sz="17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74021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04" y="2279571"/>
            <a:ext cx="7357943" cy="735794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192333" y="2248257"/>
            <a:ext cx="5958364" cy="445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Modulo's bug processing pipeline allows stages to operate independently for incoming bugs.</a:t>
            </a:r>
            <a:endParaRPr lang="en-US" sz="1050" dirty="0"/>
          </a:p>
        </p:txBody>
      </p:sp>
      <p:sp>
        <p:nvSpPr>
          <p:cNvPr id="5" name="Shape 1"/>
          <p:cNvSpPr/>
          <p:nvPr/>
        </p:nvSpPr>
        <p:spPr>
          <a:xfrm>
            <a:off x="8192333" y="2850118"/>
            <a:ext cx="5958364" cy="2261949"/>
          </a:xfrm>
          <a:prstGeom prst="roundRect">
            <a:avLst>
              <a:gd name="adj" fmla="val 258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8199953" y="2857738"/>
            <a:ext cx="5943124" cy="6274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8339137" y="2948821"/>
            <a:ext cx="2689384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Analysis</a:t>
            </a:r>
            <a:endParaRPr lang="en-US" sz="1050" dirty="0"/>
          </a:p>
        </p:txBody>
      </p:sp>
      <p:sp>
        <p:nvSpPr>
          <p:cNvPr id="8" name="Text 4"/>
          <p:cNvSpPr/>
          <p:nvPr/>
        </p:nvSpPr>
        <p:spPr>
          <a:xfrm>
            <a:off x="11314509" y="2948821"/>
            <a:ext cx="2689384" cy="445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Parse and compress bug report and artifacts</a:t>
            </a:r>
            <a:endParaRPr lang="en-US" sz="1050" dirty="0"/>
          </a:p>
        </p:txBody>
      </p:sp>
      <p:sp>
        <p:nvSpPr>
          <p:cNvPr id="9" name="Shape 5"/>
          <p:cNvSpPr/>
          <p:nvPr/>
        </p:nvSpPr>
        <p:spPr>
          <a:xfrm>
            <a:off x="8199953" y="3485198"/>
            <a:ext cx="5943124" cy="40481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8339137" y="3576280"/>
            <a:ext cx="2689384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Reproduce Bug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11314509" y="3576280"/>
            <a:ext cx="2689384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Reproduce bug and write test case</a:t>
            </a:r>
            <a:endParaRPr lang="en-US" sz="1050" dirty="0"/>
          </a:p>
        </p:txBody>
      </p:sp>
      <p:sp>
        <p:nvSpPr>
          <p:cNvPr id="12" name="Shape 8"/>
          <p:cNvSpPr/>
          <p:nvPr/>
        </p:nvSpPr>
        <p:spPr>
          <a:xfrm>
            <a:off x="8199953" y="3890010"/>
            <a:ext cx="5943124" cy="40481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8339137" y="3981093"/>
            <a:ext cx="2689384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Root Cause</a:t>
            </a:r>
            <a:endParaRPr lang="en-US" sz="1050" dirty="0"/>
          </a:p>
        </p:txBody>
      </p:sp>
      <p:sp>
        <p:nvSpPr>
          <p:cNvPr id="14" name="Text 10"/>
          <p:cNvSpPr/>
          <p:nvPr/>
        </p:nvSpPr>
        <p:spPr>
          <a:xfrm>
            <a:off x="11314509" y="3981093"/>
            <a:ext cx="2689384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Identify root cause</a:t>
            </a:r>
            <a:endParaRPr lang="en-US" sz="1050" dirty="0"/>
          </a:p>
        </p:txBody>
      </p:sp>
      <p:sp>
        <p:nvSpPr>
          <p:cNvPr id="15" name="Shape 11"/>
          <p:cNvSpPr/>
          <p:nvPr/>
        </p:nvSpPr>
        <p:spPr>
          <a:xfrm>
            <a:off x="8199953" y="4294823"/>
            <a:ext cx="5943124" cy="40481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2"/>
          <p:cNvSpPr/>
          <p:nvPr/>
        </p:nvSpPr>
        <p:spPr>
          <a:xfrm>
            <a:off x="8339137" y="4385905"/>
            <a:ext cx="2689384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Fix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11314509" y="4385905"/>
            <a:ext cx="2689384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Generate fix</a:t>
            </a:r>
            <a:endParaRPr lang="en-US" sz="1050" dirty="0"/>
          </a:p>
        </p:txBody>
      </p:sp>
      <p:sp>
        <p:nvSpPr>
          <p:cNvPr id="18" name="Shape 14"/>
          <p:cNvSpPr/>
          <p:nvPr/>
        </p:nvSpPr>
        <p:spPr>
          <a:xfrm>
            <a:off x="8199953" y="4699635"/>
            <a:ext cx="5943124" cy="40481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8339137" y="4790718"/>
            <a:ext cx="2689384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Validate</a:t>
            </a:r>
            <a:endParaRPr lang="en-US" sz="1050" dirty="0"/>
          </a:p>
        </p:txBody>
      </p:sp>
      <p:sp>
        <p:nvSpPr>
          <p:cNvPr id="20" name="Text 16"/>
          <p:cNvSpPr/>
          <p:nvPr/>
        </p:nvSpPr>
        <p:spPr>
          <a:xfrm>
            <a:off x="11314509" y="4790718"/>
            <a:ext cx="2689384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Validate fix with reproduction</a:t>
            </a:r>
            <a:endParaRPr lang="en-US" sz="10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99191"/>
            <a:ext cx="82541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Context Management with Mem0</a:t>
            </a:r>
            <a:endParaRPr lang="en-US" sz="4450" dirty="0"/>
          </a:p>
        </p:txBody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403283"/>
            <a:ext cx="6244709" cy="228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9521" y="335220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Mem0 processes a prompt to extract relevant facts from previous conversation history.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599521" y="4157305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Its internal architecture combines a vector database (for memory embeddings) and a graph database (for memory relationships).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532530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Similar to RAG, Mem0 fetches only pertinent facts, avoiding the need to send an entire knowledge base.</a:t>
            </a:r>
            <a:endParaRPr lang="en-US" sz="17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28901" y="573762"/>
            <a:ext cx="1317188" cy="1199912"/>
          </a:xfrm>
          <a:prstGeom prst="roundRect">
            <a:avLst>
              <a:gd name="adj" fmla="val 729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241108" y="990719"/>
            <a:ext cx="292775" cy="365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23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2254329" y="782003"/>
            <a:ext cx="2603302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Know Your Workload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2254329" y="1232297"/>
            <a:ext cx="7035998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Understand dependencies, parallelization, and atomicity requirements.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150150" y="1764149"/>
            <a:ext cx="11647289" cy="11430"/>
          </a:xfrm>
          <a:prstGeom prst="roundRect">
            <a:avLst>
              <a:gd name="adj" fmla="val 765282"/>
            </a:avLst>
          </a:prstGeom>
          <a:solidFill>
            <a:srgbClr val="C5D2CF"/>
          </a:solidFill>
          <a:ln/>
        </p:spPr>
      </p:sp>
      <p:sp>
        <p:nvSpPr>
          <p:cNvPr id="7" name="Shape 5"/>
          <p:cNvSpPr/>
          <p:nvPr/>
        </p:nvSpPr>
        <p:spPr>
          <a:xfrm>
            <a:off x="728901" y="1877735"/>
            <a:ext cx="2634496" cy="1533049"/>
          </a:xfrm>
          <a:prstGeom prst="roundRect">
            <a:avLst>
              <a:gd name="adj" fmla="val 570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899761" y="2461260"/>
            <a:ext cx="292775" cy="365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23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3571637" y="2085975"/>
            <a:ext cx="2603302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Tokens are the key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3571637" y="2536269"/>
            <a:ext cx="10121622" cy="666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Reduce token usage for lower cost and better performance; use cost-effective models for non-critical tasks.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467457" y="3401258"/>
            <a:ext cx="10329982" cy="11430"/>
          </a:xfrm>
          <a:prstGeom prst="roundRect">
            <a:avLst>
              <a:gd name="adj" fmla="val 765282"/>
            </a:avLst>
          </a:prstGeom>
          <a:solidFill>
            <a:srgbClr val="C5D2CF"/>
          </a:solidFill>
          <a:ln/>
        </p:spPr>
      </p:sp>
      <p:sp>
        <p:nvSpPr>
          <p:cNvPr id="12" name="Shape 10"/>
          <p:cNvSpPr/>
          <p:nvPr/>
        </p:nvSpPr>
        <p:spPr>
          <a:xfrm>
            <a:off x="728901" y="3514844"/>
            <a:ext cx="3951684" cy="1199912"/>
          </a:xfrm>
          <a:prstGeom prst="roundRect">
            <a:avLst>
              <a:gd name="adj" fmla="val 729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2558296" y="3931801"/>
            <a:ext cx="292775" cy="365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23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4888825" y="3723084"/>
            <a:ext cx="2603302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Embrace Parallelism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4888825" y="4173379"/>
            <a:ext cx="4927878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Leverage parallel processing for LLM applications.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784646" y="4705231"/>
            <a:ext cx="9012793" cy="11430"/>
          </a:xfrm>
          <a:prstGeom prst="roundRect">
            <a:avLst>
              <a:gd name="adj" fmla="val 765282"/>
            </a:avLst>
          </a:prstGeom>
          <a:solidFill>
            <a:srgbClr val="C5D2CF"/>
          </a:solidFill>
          <a:ln/>
        </p:spPr>
      </p:sp>
      <p:sp>
        <p:nvSpPr>
          <p:cNvPr id="17" name="Shape 15"/>
          <p:cNvSpPr/>
          <p:nvPr/>
        </p:nvSpPr>
        <p:spPr>
          <a:xfrm>
            <a:off x="728901" y="4818817"/>
            <a:ext cx="5268992" cy="1199912"/>
          </a:xfrm>
          <a:prstGeom prst="roundRect">
            <a:avLst>
              <a:gd name="adj" fmla="val 729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3216950" y="5235773"/>
            <a:ext cx="292775" cy="365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23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4</a:t>
            </a:r>
            <a:endParaRPr lang="en-US" sz="2300" dirty="0"/>
          </a:p>
        </p:txBody>
      </p:sp>
      <p:sp>
        <p:nvSpPr>
          <p:cNvPr id="19" name="Text 17"/>
          <p:cNvSpPr/>
          <p:nvPr/>
        </p:nvSpPr>
        <p:spPr>
          <a:xfrm>
            <a:off x="6206133" y="5027057"/>
            <a:ext cx="3191232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Use Flexible Architectures</a:t>
            </a:r>
            <a:endParaRPr lang="en-US" sz="2000" dirty="0"/>
          </a:p>
        </p:txBody>
      </p:sp>
      <p:sp>
        <p:nvSpPr>
          <p:cNvPr id="20" name="Text 18"/>
          <p:cNvSpPr/>
          <p:nvPr/>
        </p:nvSpPr>
        <p:spPr>
          <a:xfrm>
            <a:off x="6206133" y="5477351"/>
            <a:ext cx="7013377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Microservices offer independent scaling, fault isolation, and pipelining.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101953" y="6009203"/>
            <a:ext cx="7695486" cy="11430"/>
          </a:xfrm>
          <a:prstGeom prst="roundRect">
            <a:avLst>
              <a:gd name="adj" fmla="val 765282"/>
            </a:avLst>
          </a:prstGeom>
          <a:solidFill>
            <a:srgbClr val="C5D2CF"/>
          </a:solidFill>
          <a:ln/>
        </p:spPr>
      </p:sp>
      <p:sp>
        <p:nvSpPr>
          <p:cNvPr id="22" name="Shape 20"/>
          <p:cNvSpPr/>
          <p:nvPr/>
        </p:nvSpPr>
        <p:spPr>
          <a:xfrm>
            <a:off x="728901" y="6122789"/>
            <a:ext cx="6586299" cy="1533049"/>
          </a:xfrm>
          <a:prstGeom prst="roundRect">
            <a:avLst>
              <a:gd name="adj" fmla="val 570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3875603" y="6706314"/>
            <a:ext cx="292775" cy="365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23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5</a:t>
            </a:r>
            <a:endParaRPr lang="en-US" sz="2300" dirty="0"/>
          </a:p>
        </p:txBody>
      </p:sp>
      <p:sp>
        <p:nvSpPr>
          <p:cNvPr id="24" name="Text 22"/>
          <p:cNvSpPr/>
          <p:nvPr/>
        </p:nvSpPr>
        <p:spPr>
          <a:xfrm>
            <a:off x="7523440" y="6331029"/>
            <a:ext cx="2603302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Expect Failures</a:t>
            </a:r>
            <a:endParaRPr lang="en-US" sz="2000" dirty="0"/>
          </a:p>
        </p:txBody>
      </p:sp>
      <p:sp>
        <p:nvSpPr>
          <p:cNvPr id="25" name="Text 23"/>
          <p:cNvSpPr/>
          <p:nvPr/>
        </p:nvSpPr>
        <p:spPr>
          <a:xfrm>
            <a:off x="7523440" y="6781324"/>
            <a:ext cx="6169819" cy="666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Implement retries universally to handle unpredictable behavior.</a:t>
            </a:r>
            <a:endParaRPr lang="en-US" sz="16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2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892969"/>
            <a:ext cx="7258407" cy="725840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858" y="775930"/>
            <a:ext cx="5463183" cy="682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What is Modulo?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64858" y="1895832"/>
            <a:ext cx="13100685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design and development of Modulo was inspired by a number of problems that are as yet unsolved!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299960" y="2491145"/>
            <a:ext cx="30480" cy="4962525"/>
          </a:xfrm>
          <a:prstGeom prst="roundRect">
            <a:avLst>
              <a:gd name="adj" fmla="val 301125"/>
            </a:avLst>
          </a:prstGeom>
          <a:solidFill>
            <a:srgbClr val="C5D2CF"/>
          </a:solidFill>
          <a:ln/>
        </p:spPr>
      </p:sp>
      <p:sp>
        <p:nvSpPr>
          <p:cNvPr id="5" name="Shape 3"/>
          <p:cNvSpPr/>
          <p:nvPr/>
        </p:nvSpPr>
        <p:spPr>
          <a:xfrm>
            <a:off x="6690122" y="3713798"/>
            <a:ext cx="655558" cy="30480"/>
          </a:xfrm>
          <a:prstGeom prst="roundRect">
            <a:avLst>
              <a:gd name="adj" fmla="val 301125"/>
            </a:avLst>
          </a:prstGeom>
          <a:solidFill>
            <a:srgbClr val="C5D2CF"/>
          </a:solidFill>
          <a:ln/>
        </p:spPr>
      </p:sp>
      <p:sp>
        <p:nvSpPr>
          <p:cNvPr id="6" name="Shape 4"/>
          <p:cNvSpPr/>
          <p:nvPr/>
        </p:nvSpPr>
        <p:spPr>
          <a:xfrm>
            <a:off x="7233285" y="3647122"/>
            <a:ext cx="163830" cy="163830"/>
          </a:xfrm>
          <a:prstGeom prst="roundRect">
            <a:avLst>
              <a:gd name="adj" fmla="val 279070"/>
            </a:avLst>
          </a:prstGeom>
          <a:solidFill>
            <a:srgbClr val="437066"/>
          </a:solidFill>
          <a:ln/>
        </p:spPr>
      </p:sp>
      <p:sp>
        <p:nvSpPr>
          <p:cNvPr id="7" name="Shape 5"/>
          <p:cNvSpPr/>
          <p:nvPr/>
        </p:nvSpPr>
        <p:spPr>
          <a:xfrm>
            <a:off x="764858" y="2491145"/>
            <a:ext cx="5894784" cy="2475786"/>
          </a:xfrm>
          <a:prstGeom prst="roundRect">
            <a:avLst>
              <a:gd name="adj" fmla="val 3707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259443" y="2717244"/>
            <a:ext cx="5174099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"Analyzing Bug Reports is time consuming"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990957" y="3189684"/>
            <a:ext cx="5442585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Parse through logs and artifacts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990957" y="3615690"/>
            <a:ext cx="5442585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Read through 30+ comments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990957" y="4041696"/>
            <a:ext cx="5442585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Only to find the bug is not actionable due to log rollover, or is not reproducible.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284720" y="4807625"/>
            <a:ext cx="655558" cy="30480"/>
          </a:xfrm>
          <a:prstGeom prst="roundRect">
            <a:avLst>
              <a:gd name="adj" fmla="val 301125"/>
            </a:avLst>
          </a:prstGeom>
          <a:solidFill>
            <a:srgbClr val="C5D2CF"/>
          </a:solidFill>
          <a:ln/>
        </p:spPr>
      </p:sp>
      <p:sp>
        <p:nvSpPr>
          <p:cNvPr id="13" name="Shape 11"/>
          <p:cNvSpPr/>
          <p:nvPr/>
        </p:nvSpPr>
        <p:spPr>
          <a:xfrm>
            <a:off x="7233285" y="4740950"/>
            <a:ext cx="163830" cy="163830"/>
          </a:xfrm>
          <a:prstGeom prst="roundRect">
            <a:avLst>
              <a:gd name="adj" fmla="val 279070"/>
            </a:avLst>
          </a:prstGeom>
          <a:solidFill>
            <a:srgbClr val="437066"/>
          </a:solidFill>
          <a:ln/>
        </p:spPr>
      </p:sp>
      <p:sp>
        <p:nvSpPr>
          <p:cNvPr id="14" name="Shape 12"/>
          <p:cNvSpPr/>
          <p:nvPr/>
        </p:nvSpPr>
        <p:spPr>
          <a:xfrm>
            <a:off x="7970758" y="3802142"/>
            <a:ext cx="5894784" cy="2041565"/>
          </a:xfrm>
          <a:prstGeom prst="roundRect">
            <a:avLst>
              <a:gd name="adj" fmla="val 449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8196858" y="4028242"/>
            <a:ext cx="5442585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"Monitoring tools produce too many spurious alerts"</a:t>
            </a:r>
            <a:endParaRPr lang="en-US" sz="2150" dirty="0"/>
          </a:p>
        </p:txBody>
      </p:sp>
      <p:sp>
        <p:nvSpPr>
          <p:cNvPr id="16" name="Text 14"/>
          <p:cNvSpPr/>
          <p:nvPr/>
        </p:nvSpPr>
        <p:spPr>
          <a:xfrm>
            <a:off x="8196858" y="4842034"/>
            <a:ext cx="5442585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Should I be worried about this alert?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8196858" y="5268039"/>
            <a:ext cx="5442585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Did a recent change cause this issue?</a:t>
            </a:r>
            <a:endParaRPr lang="en-US" sz="1700" dirty="0"/>
          </a:p>
        </p:txBody>
      </p:sp>
      <p:sp>
        <p:nvSpPr>
          <p:cNvPr id="18" name="Shape 16"/>
          <p:cNvSpPr/>
          <p:nvPr/>
        </p:nvSpPr>
        <p:spPr>
          <a:xfrm>
            <a:off x="6690122" y="6413540"/>
            <a:ext cx="655558" cy="30480"/>
          </a:xfrm>
          <a:prstGeom prst="roundRect">
            <a:avLst>
              <a:gd name="adj" fmla="val 301125"/>
            </a:avLst>
          </a:prstGeom>
          <a:solidFill>
            <a:srgbClr val="C5D2CF"/>
          </a:solidFill>
          <a:ln/>
        </p:spPr>
      </p:sp>
      <p:sp>
        <p:nvSpPr>
          <p:cNvPr id="19" name="Shape 17"/>
          <p:cNvSpPr/>
          <p:nvPr/>
        </p:nvSpPr>
        <p:spPr>
          <a:xfrm>
            <a:off x="7233285" y="6346865"/>
            <a:ext cx="163830" cy="163830"/>
          </a:xfrm>
          <a:prstGeom prst="roundRect">
            <a:avLst>
              <a:gd name="adj" fmla="val 279070"/>
            </a:avLst>
          </a:prstGeom>
          <a:solidFill>
            <a:srgbClr val="437066"/>
          </a:solidFill>
          <a:ln/>
        </p:spPr>
      </p:sp>
      <p:sp>
        <p:nvSpPr>
          <p:cNvPr id="20" name="Shape 18"/>
          <p:cNvSpPr/>
          <p:nvPr/>
        </p:nvSpPr>
        <p:spPr>
          <a:xfrm>
            <a:off x="764858" y="5403890"/>
            <a:ext cx="5894784" cy="2049780"/>
          </a:xfrm>
          <a:prstGeom prst="roundRect">
            <a:avLst>
              <a:gd name="adj" fmla="val 447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2469356" y="5629989"/>
            <a:ext cx="3964186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"LLMs can solve all the problems"</a:t>
            </a:r>
            <a:endParaRPr lang="en-US" sz="2150" dirty="0"/>
          </a:p>
        </p:txBody>
      </p:sp>
      <p:sp>
        <p:nvSpPr>
          <p:cNvPr id="22" name="Text 20"/>
          <p:cNvSpPr/>
          <p:nvPr/>
        </p:nvSpPr>
        <p:spPr>
          <a:xfrm>
            <a:off x="990957" y="6102429"/>
            <a:ext cx="5442585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But its hard to validate LLM generated bug fixes.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990957" y="6528435"/>
            <a:ext cx="5442585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An average bug report with over 1 billion tokens is too much for frontier models.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72991"/>
            <a:ext cx="109182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Challenges with fixing bugs using frontier AI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26005"/>
            <a:ext cx="909982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Over reliance on LLMs is a problem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768203"/>
            <a:ext cx="909982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LLM calls are slow! And every tool that uses them becomes slow.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210401"/>
            <a:ext cx="909982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 lot of existing solutions such as mutation testing are ignored and under valued.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378404"/>
            <a:ext cx="909982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Existing tools focus on converging on ONE correct fix for a problem (high precision).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46408"/>
            <a:ext cx="909982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If that solution doesn't work developers have to effectively guide the tool to try a specific approach until something works.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351508"/>
            <a:ext cx="909982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After a few iterations, context summarization etc, do developers even know what context the LLM is working with?</a:t>
            </a:r>
            <a:endParaRPr lang="en-US" sz="17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58111" y="2377083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4535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06956" y="1889403"/>
            <a:ext cx="3177183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How is Modulo different?</a:t>
            </a:r>
            <a:endParaRPr lang="en-US" sz="2250" dirty="0"/>
          </a:p>
        </p:txBody>
      </p:sp>
      <p:sp>
        <p:nvSpPr>
          <p:cNvPr id="4" name="Text 1"/>
          <p:cNvSpPr/>
          <p:nvPr/>
        </p:nvSpPr>
        <p:spPr>
          <a:xfrm>
            <a:off x="7464623" y="1877735"/>
            <a:ext cx="6766441" cy="186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endParaRPr lang="en-US" sz="9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292" y="2499717"/>
            <a:ext cx="10345698" cy="760999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840829" y="7030070"/>
            <a:ext cx="3108660" cy="388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Handles Large Data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6578129" y="4832421"/>
            <a:ext cx="2569826" cy="777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Real-Time Monitoring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9590075" y="7002438"/>
            <a:ext cx="2321133" cy="388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Pipeline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6799190" y="8148325"/>
            <a:ext cx="2182969" cy="777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Multi-Agent Reproduction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4160283" y="3332493"/>
            <a:ext cx="1906645" cy="11657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Automated Fixes &amp; Validation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406956" y="10240447"/>
            <a:ext cx="13816489" cy="186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endParaRPr lang="en-US" sz="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13892"/>
            <a:ext cx="89276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Building LLM applications for speed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628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 this talk we will explore design patterns for building  LLM-based applications that have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36037"/>
            <a:ext cx="13042821" cy="30480"/>
          </a:xfrm>
          <a:prstGeom prst="roundRect">
            <a:avLst>
              <a:gd name="adj" fmla="val 312558"/>
            </a:avLst>
          </a:prstGeom>
          <a:solidFill>
            <a:srgbClr val="C5D2CF"/>
          </a:solidFill>
          <a:ln/>
        </p:spPr>
      </p:sp>
      <p:sp>
        <p:nvSpPr>
          <p:cNvPr id="6" name="Shape 3"/>
          <p:cNvSpPr/>
          <p:nvPr/>
        </p:nvSpPr>
        <p:spPr>
          <a:xfrm>
            <a:off x="2857857" y="5436037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C5D2CF"/>
          </a:solidFill>
          <a:ln/>
        </p:spPr>
      </p:sp>
      <p:sp>
        <p:nvSpPr>
          <p:cNvPr id="7" name="Shape 4"/>
          <p:cNvSpPr/>
          <p:nvPr/>
        </p:nvSpPr>
        <p:spPr>
          <a:xfrm>
            <a:off x="2617946" y="518088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703016" y="522339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1020604" y="6343293"/>
            <a:ext cx="370498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Higher token throughput and low time to first token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7299960" y="5436037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C5D2CF"/>
          </a:solidFill>
          <a:ln/>
        </p:spPr>
      </p:sp>
      <p:sp>
        <p:nvSpPr>
          <p:cNvPr id="11" name="Shape 8"/>
          <p:cNvSpPr/>
          <p:nvPr/>
        </p:nvSpPr>
        <p:spPr>
          <a:xfrm>
            <a:off x="7060049" y="518088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145119" y="522339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5462707" y="6343293"/>
            <a:ext cx="370498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Optimal system architectures for high QPS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5462707" y="7188041"/>
            <a:ext cx="3704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1742063" y="5436037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C5D2CF"/>
          </a:solidFill>
          <a:ln/>
        </p:spPr>
      </p:sp>
      <p:sp>
        <p:nvSpPr>
          <p:cNvPr id="16" name="Shape 13"/>
          <p:cNvSpPr/>
          <p:nvPr/>
        </p:nvSpPr>
        <p:spPr>
          <a:xfrm>
            <a:off x="11502152" y="518088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1587222" y="522339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9904809" y="6343293"/>
            <a:ext cx="370498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… all without sacrificing response accuracy.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736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6526" y="3383875"/>
            <a:ext cx="6309955" cy="693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Why Performance Matters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76526" y="4409956"/>
            <a:ext cx="13077349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Building high-performance LLM applications requires strategic thinking. This talk shares practical strategies from developing a coding agent that fixes bugs.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76526" y="5369600"/>
            <a:ext cx="4211241" cy="1648777"/>
          </a:xfrm>
          <a:prstGeom prst="roundRect">
            <a:avLst>
              <a:gd name="adj" fmla="val 565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05959" y="5599033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User Experience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005959" y="6078855"/>
            <a:ext cx="3752374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Fast responses keep users engaged and satisfied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09580" y="5369600"/>
            <a:ext cx="4211241" cy="1648777"/>
          </a:xfrm>
          <a:prstGeom prst="roundRect">
            <a:avLst>
              <a:gd name="adj" fmla="val 565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39013" y="5599033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Cost Efficiency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5439013" y="6078855"/>
            <a:ext cx="3752374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Optimized systems reduce operational expenses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9642634" y="5369600"/>
            <a:ext cx="4211241" cy="1648777"/>
          </a:xfrm>
          <a:prstGeom prst="roundRect">
            <a:avLst>
              <a:gd name="adj" fmla="val 565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72067" y="5599033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Scalability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9872067" y="6078855"/>
            <a:ext cx="3752374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Performance enables growth without bottlenecks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776526" y="7267932"/>
            <a:ext cx="13077349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40662"/>
            <a:ext cx="58829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Not Covered in this Talk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3603069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453533"/>
            <a:ext cx="62601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Strategies for improving accuracy and correctness </a:t>
            </a:r>
            <a:endParaRPr lang="en-US" sz="22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6884" y="3603069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56884" y="4453533"/>
            <a:ext cx="54361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Multi-agent co-operation and orchestration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93790" y="506301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i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… These are all separate talks in themselves …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4485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0569" y="3241119"/>
            <a:ext cx="10451187" cy="661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Design Patterns for Higher Token Throughput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40569" y="4219575"/>
            <a:ext cx="13149262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When users request services—image generation, internet searches, or alerting agents—developers must consider critical factors: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40569" y="4796076"/>
            <a:ext cx="476012" cy="47601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9924" y="4875371"/>
            <a:ext cx="317302" cy="3173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28155" y="4868704"/>
            <a:ext cx="264485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Input Analysis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1428155" y="5326142"/>
            <a:ext cx="5754767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How many documents need processing? What's the total token count?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7447359" y="4796076"/>
            <a:ext cx="476012" cy="47601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26715" y="4875371"/>
            <a:ext cx="317302" cy="31730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134945" y="4868704"/>
            <a:ext cx="264485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Output Requirements</a:t>
            </a:r>
            <a:endParaRPr lang="en-US" sz="2050" dirty="0"/>
          </a:p>
        </p:txBody>
      </p:sp>
      <p:sp>
        <p:nvSpPr>
          <p:cNvPr id="12" name="Text 7"/>
          <p:cNvSpPr/>
          <p:nvPr/>
        </p:nvSpPr>
        <p:spPr>
          <a:xfrm>
            <a:off x="8134945" y="5326142"/>
            <a:ext cx="5754886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How many output tokens must be delivered to the user?</a:t>
            </a:r>
            <a:endParaRPr lang="en-US" sz="1650" dirty="0"/>
          </a:p>
        </p:txBody>
      </p:sp>
      <p:sp>
        <p:nvSpPr>
          <p:cNvPr id="13" name="Shape 8"/>
          <p:cNvSpPr/>
          <p:nvPr/>
        </p:nvSpPr>
        <p:spPr>
          <a:xfrm>
            <a:off x="740569" y="6426279"/>
            <a:ext cx="476012" cy="47601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9924" y="6505575"/>
            <a:ext cx="317302" cy="317302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428155" y="6498908"/>
            <a:ext cx="264485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Work Breakdown</a:t>
            </a:r>
            <a:endParaRPr lang="en-US" sz="2050" dirty="0"/>
          </a:p>
        </p:txBody>
      </p:sp>
      <p:sp>
        <p:nvSpPr>
          <p:cNvPr id="16" name="Text 10"/>
          <p:cNvSpPr/>
          <p:nvPr/>
        </p:nvSpPr>
        <p:spPr>
          <a:xfrm>
            <a:off x="1428155" y="6956346"/>
            <a:ext cx="5754767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Can the work be broken into stages for better efficiency?</a:t>
            </a:r>
            <a:endParaRPr lang="en-US" sz="1650" dirty="0"/>
          </a:p>
        </p:txBody>
      </p:sp>
      <p:sp>
        <p:nvSpPr>
          <p:cNvPr id="17" name="Shape 11"/>
          <p:cNvSpPr/>
          <p:nvPr/>
        </p:nvSpPr>
        <p:spPr>
          <a:xfrm>
            <a:off x="7447359" y="6426279"/>
            <a:ext cx="476012" cy="47601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26715" y="6505575"/>
            <a:ext cx="317302" cy="317302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8134945" y="6498908"/>
            <a:ext cx="264485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Response Time</a:t>
            </a:r>
            <a:endParaRPr lang="en-US" sz="2050" dirty="0"/>
          </a:p>
        </p:txBody>
      </p:sp>
      <p:sp>
        <p:nvSpPr>
          <p:cNvPr id="20" name="Text 13"/>
          <p:cNvSpPr/>
          <p:nvPr/>
        </p:nvSpPr>
        <p:spPr>
          <a:xfrm>
            <a:off x="8134945" y="6956346"/>
            <a:ext cx="5754886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Does the user expect an instant response or can processing be asynchronous?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2025-11-07T23:35:40Z</dcterms:created>
  <dcterms:modified xsi:type="dcterms:W3CDTF">2025-11-07T23:35:40Z</dcterms:modified>
</cp:coreProperties>
</file>